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47"/>
  </p:notesMasterIdLst>
  <p:sldIdLst>
    <p:sldId id="322" r:id="rId2"/>
    <p:sldId id="348" r:id="rId3"/>
    <p:sldId id="355" r:id="rId4"/>
    <p:sldId id="356" r:id="rId5"/>
    <p:sldId id="357" r:id="rId6"/>
    <p:sldId id="358" r:id="rId7"/>
    <p:sldId id="359" r:id="rId8"/>
    <p:sldId id="360" r:id="rId9"/>
    <p:sldId id="361" r:id="rId10"/>
    <p:sldId id="362" r:id="rId11"/>
    <p:sldId id="363" r:id="rId12"/>
    <p:sldId id="364" r:id="rId13"/>
    <p:sldId id="365" r:id="rId14"/>
    <p:sldId id="366" r:id="rId15"/>
    <p:sldId id="367" r:id="rId16"/>
    <p:sldId id="368" r:id="rId17"/>
    <p:sldId id="333" r:id="rId18"/>
    <p:sldId id="341" r:id="rId19"/>
    <p:sldId id="342" r:id="rId20"/>
    <p:sldId id="343" r:id="rId21"/>
    <p:sldId id="344" r:id="rId22"/>
    <p:sldId id="256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8" r:id="rId43"/>
    <p:sldId id="309" r:id="rId44"/>
    <p:sldId id="310" r:id="rId45"/>
    <p:sldId id="31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goSdVA5GvLk56V24RWkCAmiT+E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F09144-380A-4B63-9345-362E57CDA918}">
  <a:tblStyle styleId="{2FF09144-380A-4B63-9345-362E57CDA91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9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6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69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>
          <a:extLst>
            <a:ext uri="{FF2B5EF4-FFF2-40B4-BE49-F238E27FC236}">
              <a16:creationId xmlns:a16="http://schemas.microsoft.com/office/drawing/2014/main" id="{9D4AA54C-64A1-1A3C-4D56-73696D553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>
            <a:extLst>
              <a:ext uri="{FF2B5EF4-FFF2-40B4-BE49-F238E27FC236}">
                <a16:creationId xmlns:a16="http://schemas.microsoft.com/office/drawing/2014/main" id="{EAA5F906-572E-E745-7F36-8B0BB04DB2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0:notes">
            <a:extLst>
              <a:ext uri="{FF2B5EF4-FFF2-40B4-BE49-F238E27FC236}">
                <a16:creationId xmlns:a16="http://schemas.microsoft.com/office/drawing/2014/main" id="{04A1F142-09B3-D30A-798A-8135C67F8B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2060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B3E03CEB-6901-0817-A0FA-CF51857FB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459AAFA4-A9A0-B254-75EF-894D573977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9264E3D0-0179-B42C-53D1-293A330D5B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4054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A2292E2F-6FD2-EFB9-A46A-8DD788FC3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6BCCDE84-6A79-B418-3CFD-6DB61AB495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778E85B8-9D9C-87EC-0FE4-A0BBD22D6F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5968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785E81EB-9F34-1778-6414-92A1F9372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D58459E9-5610-5E09-766A-432A0159EF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D3F2FFFF-DBEC-3385-44EB-35C956FFB8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271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643B9A17-59FE-B604-48C4-B0E79FCF0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FB748DA8-9A51-13D9-C6E2-E208FF22DB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6D528C57-627A-B4A3-7C20-751EB364E8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361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E1615122-C5E6-08C9-0D34-56CE17D74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F7198F8B-968B-FE4D-BB68-0C08A798A1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941EDC5A-320B-C03A-C9B2-D37F2D28F4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7666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35E45F90-549B-42CA-0C2B-6EE723FD0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2633E452-9980-FA0F-1FFB-6A9C931DEC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CEEAA887-290B-72E1-CD8F-54C5CD1777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3327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448DB45B-360B-9C41-8A89-85924CFD8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16EB9728-9FF6-2F35-D223-CF97E20734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930B2633-F2F5-601A-1FA0-B811149AFC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9614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>
          <a:extLst>
            <a:ext uri="{FF2B5EF4-FFF2-40B4-BE49-F238E27FC236}">
              <a16:creationId xmlns:a16="http://schemas.microsoft.com/office/drawing/2014/main" id="{3582C291-4DCA-2123-8240-202E18776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>
            <a:extLst>
              <a:ext uri="{FF2B5EF4-FFF2-40B4-BE49-F238E27FC236}">
                <a16:creationId xmlns:a16="http://schemas.microsoft.com/office/drawing/2014/main" id="{4FB4A2C7-F093-94DB-2297-9AD89B6986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0:notes">
            <a:extLst>
              <a:ext uri="{FF2B5EF4-FFF2-40B4-BE49-F238E27FC236}">
                <a16:creationId xmlns:a16="http://schemas.microsoft.com/office/drawing/2014/main" id="{CB29D64E-93C0-9E41-78E9-5D2E03F24E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6159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4E0DB586-7FE2-F304-E274-C51BD8A41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C52419B5-3291-7795-C9A8-4DD87A680A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077DB41E-7016-FD89-942C-FBF713F8E1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29261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7526775C-69CC-AB21-9F18-83D5EED73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2979B298-9566-DA7A-5A06-07FD26268F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39178B68-27BB-58FA-7A53-E182633DE3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6919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4813DAA7-DD78-D3CB-A6E0-3B9A93794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182D50CC-5A88-1CF6-D062-6F9EF5F529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0FBB9A51-1666-71BE-049F-1175F720A8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185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0D95AA8B-6B1E-1ED9-32CD-2F3E03FE0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BBF5736B-A44D-D6E1-B934-64305DF200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F04BDFA8-8A8E-AAC9-4B10-603FE4CED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3043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A560A5C7-E11E-9788-260F-98D756D72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1DA9C1B1-2854-5349-F5F1-C63C55B1DA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48E1766E-CEE9-8546-3E76-4BB753B532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0816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F33E42BD-2504-277A-AA9D-FF8D0ECD8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2CB8A938-0726-C2B6-F6D7-66718C09BE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9D4270A7-E8DF-015C-CD2A-25C210D5A7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5927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66BB1BEF-CD9E-8BCE-3E33-E62EA055D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3A5D22D8-978E-7A2A-C766-165E6CDF8E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29F6D7F2-6CC1-7A0F-CBE2-89A2E7A66D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54381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7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2047215A-060D-871F-4359-13577D890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3B836E65-E44E-0D80-6596-EE01F98294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0E92FE4A-B182-FE0C-2C59-7AEB45C5D1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4116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9C59C649-D85D-3567-806B-3F69D980B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D64862FE-0012-E206-C701-D0D18AAC30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D49B314E-0CF1-9885-141C-D7EA7F7A64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6839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204A2671-599A-0A82-0C91-302E43C19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E6E2B807-8AE8-F865-02A1-D744CF2139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6D405EB0-D862-ADF6-668A-F1AE211E43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8400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4436053B-D380-3AC5-EB08-601F9AD32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60898F12-0FD0-16B8-A020-1296BCF893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F36EB483-5C51-EECA-AECB-B0052D5311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9296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DECBFC69-A85A-4151-09D2-0B379EFBA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580A7A21-163F-1DF5-ECFC-DB224DD384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87668956-2EAF-208E-2152-5D7785FD96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0455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95263000-56D8-F051-7D51-C1437BC7D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207D70D9-A4BC-2FE5-3B15-946D3E1297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1BC69D8D-B580-C7C0-05E4-19C04C9E30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5085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ED5C0-9C97-49AF-BB1B-C245B5852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3ED48-2E79-3BE8-BDC7-A23FA3518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291EE-1BD1-1F76-AE79-4299DEC75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2BE29-8273-93C8-E2FC-5343CD68D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4BBA2-A898-65F0-4481-A308CEA4B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39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26192-ECA4-4703-6331-C3773A90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6CA9F-B809-0E78-2074-894AB2494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D648A-40F3-E2B1-32CA-D59491942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534CC-879A-6C3C-41D7-E73628C6E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3F186-676A-0CAF-5AEF-6532AA4F6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18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5CCAC1-7817-9FE1-D2F2-9C0F044D43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CE9375-E772-ED74-E166-F71C8E289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E94DA-EE7D-7FFE-02F9-E1EC1FB7D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E6398-363E-6116-846A-DFA93F8B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B36E9-C5A0-968F-B417-DB0284200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52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8D4C3-0739-0EE2-EE84-6023ADC31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54377-7B19-B9DD-43B5-F12099475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190F1-07C9-381B-DD76-9A1578D4D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2BCC7-EB93-0FF8-0619-9D7C69B07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9E721-A785-F4A5-8792-184F4EE14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03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724CA-6E4C-CE10-89CA-91DD2D5FB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C914B-2176-0641-D77A-08F056E7F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314D7-B0BA-E38C-3C7E-919E9F80E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1DBCB-62B4-5BF0-E52E-180AC1945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D85F1-0FBD-8DEA-6B33-3351E288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0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73B3B-AC69-B0FB-F9B4-7F190B7CB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8AE5A-42AD-EB83-FD46-D249D6FE6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7BCED6-EF47-891A-6603-FD0477160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84500-F840-D97B-FB90-1AE9D8E50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AB21C-A000-D317-AAAA-702A62819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B0EBE-6F23-A031-33A2-487BC08F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26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847F-B4E2-DE94-2C53-6B849CC81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D445E-CBDD-168A-F714-194EC082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89ADA8-75E8-39CF-AEC7-4B6FD2EA5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400D81-E84B-2922-0A0F-6B306437C0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33906-67C3-6960-FB4D-BA6436B45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358F9F-12D4-E23D-AA4B-882CDF046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58F4C1-86AA-B745-E31E-4CA2522C3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57EE81-EE11-1CA7-53E9-2228249F0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38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5D994-7EF7-CE95-30EA-B0625644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A5A0B-5120-8E3C-5A7A-D7F5EE8EA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177FE-AB8B-5A4D-A766-9D87ED62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D683F-77DE-BE30-E045-3C4CBC8E2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35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9CF3F8-4274-9D90-3547-7A1B4325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70FC15-E060-EACE-8CF8-519BC5891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29F88-E644-A8F3-9A40-DA3C4DB5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6FA5-ED52-8600-09B5-3A5F51674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88254-07D1-8FEF-DDC7-5E5A0408C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7B060-10EA-9D0C-1BFA-BFA497549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9F9707-03B0-66CB-734E-A10B44C51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87278-A7CF-DEAF-AE7C-23A3D664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E98F89-7B52-6FF0-05BD-012819D6A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04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B218-7AF7-B3CD-F94C-193A0F1E7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79E6B7-3D6C-83DA-2A87-4AD80EB00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C7DC8-6D50-F74B-7E5A-1C5FA372D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BA88E-3320-6336-89E8-C6F770D9E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E7ED3-65D7-47C8-19C5-308BC5763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50B95-A556-1F73-FF31-366B9E42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8988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D4A11C-4783-30C0-EEC5-22F136918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5EB35-DF9E-8B77-4068-AC3C23CFF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91E97-4273-D3F8-BA78-DDC7E464C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DE2AA-DD09-1B5F-8C9C-1ABD02531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8CE7C-0C27-7BE0-67D4-D1B38BCAC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1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" TargetMode="External"/><Relationship Id="rId2" Type="http://schemas.openxmlformats.org/officeDocument/2006/relationships/hyperlink" Target="https://archive.ics.uci.edu/ml/datasets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setsearch.research.google.com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A2F2F01B-3CC3-EE7F-8DC6-3D7D22270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>
            <a:extLst>
              <a:ext uri="{FF2B5EF4-FFF2-40B4-BE49-F238E27FC236}">
                <a16:creationId xmlns:a16="http://schemas.microsoft.com/office/drawing/2014/main" id="{65B819E5-4C14-EAFE-FC7D-A3F72F768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/>
              <a:t>Pandas</a:t>
            </a:r>
            <a:endParaRPr dirty="0"/>
          </a:p>
        </p:txBody>
      </p:sp>
      <p:sp>
        <p:nvSpPr>
          <p:cNvPr id="144" name="Google Shape;144;p10">
            <a:extLst>
              <a:ext uri="{FF2B5EF4-FFF2-40B4-BE49-F238E27FC236}">
                <a16:creationId xmlns:a16="http://schemas.microsoft.com/office/drawing/2014/main" id="{A7302BC2-875D-EFBA-09EF-64EE29A6A4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335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E8190B21-7AB8-4081-5ED9-E3EE1C3B7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0B5FA82D-B320-08AD-3C63-90745E7AC7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Pandas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F3B973-2FD1-4166-5644-1E76A8B2A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97025"/>
            <a:ext cx="6433885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ED1C55-4DEF-4324-3C09-41A500F80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888" y="999786"/>
            <a:ext cx="2572109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22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AE1A4090-1303-8BFB-9B10-AC384BA3E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4F2C04C7-DB89-CB60-6FBF-E0DFB7716C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Pandas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6C9647-C271-DFAA-03A4-A4AE790E3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83209"/>
            <a:ext cx="10515600" cy="364511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026902-4B23-E8A9-1DEB-AAB252CE1C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661"/>
          <a:stretch/>
        </p:blipFill>
        <p:spPr>
          <a:xfrm>
            <a:off x="2722828" y="3915556"/>
            <a:ext cx="4734586" cy="2577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EA0580-820D-0D6F-EE21-F9891812B7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741"/>
          <a:stretch/>
        </p:blipFill>
        <p:spPr>
          <a:xfrm>
            <a:off x="7457414" y="3202324"/>
            <a:ext cx="4734586" cy="342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19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6BC70931-D97F-CE8B-E2C1-38EEEA09D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6FC6CA82-6559-D4D9-FFE8-661E558AFF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Pandas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2C0D72-F6C8-3253-5B78-EF927A02E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547" y="1617536"/>
            <a:ext cx="3081258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AA6AC2-9FB3-F839-BFB0-EF29F9D589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9" r="2591"/>
          <a:stretch/>
        </p:blipFill>
        <p:spPr>
          <a:xfrm>
            <a:off x="3329805" y="517384"/>
            <a:ext cx="5294377" cy="565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DDBB56-4611-FBD5-937C-0517BA594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2752" y="1617536"/>
            <a:ext cx="2962688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74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627219F2-7A4C-4316-C3AC-C84003F6B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C1B1CE09-8327-D5BE-4996-1FDEEAED84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Pandas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CA31DF-E122-E858-2D26-D15083D75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269981"/>
            <a:ext cx="10515600" cy="3462626"/>
          </a:xfrm>
        </p:spPr>
      </p:pic>
    </p:spTree>
    <p:extLst>
      <p:ext uri="{BB962C8B-B14F-4D97-AF65-F5344CB8AC3E}">
        <p14:creationId xmlns:p14="http://schemas.microsoft.com/office/powerpoint/2010/main" val="2970034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83158432-93B4-22BB-DC03-E0A87FA51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F255E46E-8AA7-235B-D86C-C30A4E0A5D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Pandas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0F8471-A3D9-34BA-04CF-BD5DE1539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935" y="2307899"/>
            <a:ext cx="5967986" cy="327705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06DA70-EF19-8A7C-0EA8-CADD676F2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477" y="2165005"/>
            <a:ext cx="5558460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09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B236930C-F91F-0710-0549-16AB3C4F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4659605F-AF05-D2A9-F85F-ED3D11FCB4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Pandas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9AB010-AC35-46B4-98DB-C33156CF9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86889"/>
            <a:ext cx="6363588" cy="3553321"/>
          </a:xfr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842C400-8113-751D-A11C-63C3CF77F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60" y="1317790"/>
            <a:ext cx="43441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98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0F5E6CB1-4F3D-DF6C-A4D6-534D259FF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4711ECD7-5611-D8BB-1DAD-06F62B46D2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Pandas</a:t>
            </a:r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DC98B0-151A-D6A4-88DE-7C253D9E3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9888330" cy="319132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6150AA-EB3D-DB37-C1B8-047B346E3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648" y="4441588"/>
            <a:ext cx="4353533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50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A8963D4D-9E66-78AC-9EA4-63EEBE299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>
            <a:extLst>
              <a:ext uri="{FF2B5EF4-FFF2-40B4-BE49-F238E27FC236}">
                <a16:creationId xmlns:a16="http://schemas.microsoft.com/office/drawing/2014/main" id="{9EB5B387-ABEF-BEAF-5AE1-CC334EF940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/>
              <a:t>matplotlib</a:t>
            </a:r>
            <a:endParaRPr dirty="0"/>
          </a:p>
        </p:txBody>
      </p:sp>
      <p:sp>
        <p:nvSpPr>
          <p:cNvPr id="144" name="Google Shape;144;p10">
            <a:extLst>
              <a:ext uri="{FF2B5EF4-FFF2-40B4-BE49-F238E27FC236}">
                <a16:creationId xmlns:a16="http://schemas.microsoft.com/office/drawing/2014/main" id="{775D4161-31B0-E425-E0CB-FDA0DF8DEE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589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15E85DA9-2BF7-284B-FF47-158B16797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97CE897E-D74B-4B39-242E-F4CA1AA12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matplotlib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B6B177-EFAC-8AAB-2FDE-990A8E347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2743" y="1410746"/>
            <a:ext cx="4102610" cy="530375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1E8FCB-89E7-D024-8717-D568E4694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774" y="423443"/>
            <a:ext cx="4820323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21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2E6E0822-7D09-2ED4-F250-49BAB57F5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CF076FAD-689A-1345-7ED7-16A7224870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matplotlib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329D26-C0F6-82A6-A48C-4C4CC48D8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3159191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0C609D-CA74-3132-55D6-DE3E47CEC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876" y="882411"/>
            <a:ext cx="4105848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507F848D-A491-BCB6-F6F3-AB8909796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078D8E33-13F2-4705-A6EC-FDCDFA33C5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Pandas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7331BF-DD5D-9414-9C21-D68567828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944"/>
          <a:stretch/>
        </p:blipFill>
        <p:spPr>
          <a:xfrm>
            <a:off x="1371599" y="1690688"/>
            <a:ext cx="8985029" cy="4351338"/>
          </a:xfrm>
        </p:spPr>
      </p:pic>
    </p:spTree>
    <p:extLst>
      <p:ext uri="{BB962C8B-B14F-4D97-AF65-F5344CB8AC3E}">
        <p14:creationId xmlns:p14="http://schemas.microsoft.com/office/powerpoint/2010/main" val="4207912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1D9AC943-C224-7B80-798C-EF77ED844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8B878C30-E488-77C1-B93D-C2BB3E471E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matplotlib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21EC33-D736-68D5-2622-5F849F6B0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62201"/>
            <a:ext cx="4193426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4C4726-DEBC-AEF9-C332-218C848F3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846" y="1004549"/>
            <a:ext cx="4772691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36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0AAA0C6B-34BE-ABC9-0208-E33C9CB29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1748016B-D41E-5B6E-A57D-89B71A9D44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matplotlib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A733EE-3687-689A-664D-ED6F0A024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4202797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C649A6-23E3-0DD3-90EE-C43695392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50229"/>
            <a:ext cx="4763165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70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5EE16ED0-5B3E-C27F-37BF-CA39CA316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>
            <a:extLst>
              <a:ext uri="{FF2B5EF4-FFF2-40B4-BE49-F238E27FC236}">
                <a16:creationId xmlns:a16="http://schemas.microsoft.com/office/drawing/2014/main" id="{92505A2A-4292-7D26-C1AC-65C131E1FE8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Machine learning</a:t>
            </a:r>
            <a:endParaRPr/>
          </a:p>
        </p:txBody>
      </p:sp>
      <p:sp>
        <p:nvSpPr>
          <p:cNvPr id="85" name="Google Shape;85;p1">
            <a:extLst>
              <a:ext uri="{FF2B5EF4-FFF2-40B4-BE49-F238E27FC236}">
                <a16:creationId xmlns:a16="http://schemas.microsoft.com/office/drawing/2014/main" id="{00CA4FDF-B242-C161-AE62-999D06579B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Introduction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73638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machine learning</a:t>
            </a:r>
            <a:endParaRPr/>
          </a:p>
        </p:txBody>
      </p:sp>
      <p:grpSp>
        <p:nvGrpSpPr>
          <p:cNvPr id="113" name="Google Shape;113;p4"/>
          <p:cNvGrpSpPr/>
          <p:nvPr/>
        </p:nvGrpSpPr>
        <p:grpSpPr>
          <a:xfrm>
            <a:off x="1268015" y="2046287"/>
            <a:ext cx="9655969" cy="2604950"/>
            <a:chOff x="1284288" y="2117724"/>
            <a:chExt cx="9655969" cy="2604950"/>
          </a:xfrm>
        </p:grpSpPr>
        <p:grpSp>
          <p:nvGrpSpPr>
            <p:cNvPr id="114" name="Google Shape;114;p4"/>
            <p:cNvGrpSpPr/>
            <p:nvPr/>
          </p:nvGrpSpPr>
          <p:grpSpPr>
            <a:xfrm>
              <a:off x="1284288" y="2117724"/>
              <a:ext cx="2438400" cy="2604950"/>
              <a:chOff x="1284288" y="2117724"/>
              <a:chExt cx="2438400" cy="2604950"/>
            </a:xfrm>
          </p:grpSpPr>
          <p:pic>
            <p:nvPicPr>
              <p:cNvPr id="115" name="Google Shape;115;p4" descr="Icon For Data #307725 - Free Icons Library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284288" y="2117724"/>
                <a:ext cx="2438400" cy="20574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6" name="Google Shape;116;p4"/>
              <p:cNvSpPr txBox="1"/>
              <p:nvPr/>
            </p:nvSpPr>
            <p:spPr>
              <a:xfrm>
                <a:off x="1643063" y="4014788"/>
                <a:ext cx="1685925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0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</a:t>
                </a:r>
                <a:endParaRPr sz="4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117;p4"/>
            <p:cNvGrpSpPr/>
            <p:nvPr/>
          </p:nvGrpSpPr>
          <p:grpSpPr>
            <a:xfrm>
              <a:off x="8149434" y="2211385"/>
              <a:ext cx="2790823" cy="2484437"/>
              <a:chOff x="8149434" y="2211385"/>
              <a:chExt cx="2790823" cy="2484437"/>
            </a:xfrm>
          </p:grpSpPr>
          <p:pic>
            <p:nvPicPr>
              <p:cNvPr id="118" name="Google Shape;118;p4" descr="Blue Check Mark Icon Png - Check Mark Circle Blue Icon Png Transparent PNG  - 700x700 - Free Download on NicePNG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562977" y="2211385"/>
                <a:ext cx="1963739" cy="19637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9" name="Google Shape;119;p4"/>
              <p:cNvSpPr txBox="1"/>
              <p:nvPr/>
            </p:nvSpPr>
            <p:spPr>
              <a:xfrm>
                <a:off x="8149434" y="3987936"/>
                <a:ext cx="279082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0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Learn a Task</a:t>
                </a:r>
                <a:endParaRPr sz="4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0" name="Google Shape;120;p4"/>
            <p:cNvSpPr/>
            <p:nvPr/>
          </p:nvSpPr>
          <p:spPr>
            <a:xfrm>
              <a:off x="3722688" y="2871788"/>
              <a:ext cx="1096094" cy="54292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7128672" y="2871787"/>
              <a:ext cx="1096094" cy="54292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oogle Shape;122;p4"/>
            <p:cNvGrpSpPr/>
            <p:nvPr/>
          </p:nvGrpSpPr>
          <p:grpSpPr>
            <a:xfrm>
              <a:off x="4763693" y="2117724"/>
              <a:ext cx="2344736" cy="2344736"/>
              <a:chOff x="4763693" y="2117724"/>
              <a:chExt cx="2344736" cy="2344736"/>
            </a:xfrm>
          </p:grpSpPr>
          <p:pic>
            <p:nvPicPr>
              <p:cNvPr id="123" name="Google Shape;123;p4" descr="File:Blue computer icon.svg - Wikimedia Commons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763693" y="2117724"/>
                <a:ext cx="2344736" cy="23447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4" name="Google Shape;124;p4"/>
              <p:cNvSpPr txBox="1"/>
              <p:nvPr/>
            </p:nvSpPr>
            <p:spPr>
              <a:xfrm>
                <a:off x="5093098" y="2498464"/>
                <a:ext cx="168592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Model</a:t>
                </a:r>
                <a:endParaRPr sz="36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5" name="Google Shape;125;p4"/>
          <p:cNvSpPr/>
          <p:nvPr/>
        </p:nvSpPr>
        <p:spPr>
          <a:xfrm>
            <a:off x="4667031" y="4624386"/>
            <a:ext cx="2857937" cy="1247778"/>
          </a:xfrm>
          <a:prstGeom prst="wedgeRectCallout">
            <a:avLst>
              <a:gd name="adj1" fmla="val -10835"/>
              <a:gd name="adj2" fmla="val -158924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Don’t tell me if-then rules, Just give me the data and I will learn the task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Types of machine learning:</a:t>
            </a:r>
            <a:br>
              <a:rPr lang="en-US"/>
            </a:br>
            <a:r>
              <a:rPr lang="en-US"/>
              <a:t>(1) Supervised Learning</a:t>
            </a:r>
            <a:endParaRPr/>
          </a:p>
        </p:txBody>
      </p:sp>
      <p:sp>
        <p:nvSpPr>
          <p:cNvPr id="131" name="Google Shape;131;p5"/>
          <p:cNvSpPr txBox="1"/>
          <p:nvPr/>
        </p:nvSpPr>
        <p:spPr>
          <a:xfrm>
            <a:off x="952500" y="3200400"/>
            <a:ext cx="894873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200"/>
              <a:buFont typeface="Arial"/>
              <a:buChar char="•"/>
            </a:pPr>
            <a:r>
              <a:rPr lang="en-US" sz="32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32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r>
              <a:rPr lang="en-US" sz="32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</a:t>
            </a:r>
            <a:r>
              <a:rPr lang="en-US" sz="32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known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 learns the </a:t>
            </a:r>
            <a:r>
              <a:rPr lang="en-US" sz="32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  <a:r>
              <a:rPr lang="en-US" sz="32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 input and output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7086600" y="2028825"/>
            <a:ext cx="1300163" cy="130016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3200" b="1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9739313" y="2028825"/>
            <a:ext cx="1300163" cy="130016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8543925" y="2386013"/>
            <a:ext cx="1000125" cy="6143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5199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Supervised Learning Examples:</a:t>
            </a:r>
            <a:endParaRPr/>
          </a:p>
        </p:txBody>
      </p:sp>
      <p:pic>
        <p:nvPicPr>
          <p:cNvPr id="140" name="Google Shape;140;p6" descr="Weather Forecast High Res Stock Images | Shutterstock"/>
          <p:cNvPicPr preferRelativeResize="0"/>
          <p:nvPr/>
        </p:nvPicPr>
        <p:blipFill rotWithShape="1">
          <a:blip r:embed="rId3">
            <a:alphaModFix/>
          </a:blip>
          <a:srcRect b="7090"/>
          <a:stretch/>
        </p:blipFill>
        <p:spPr>
          <a:xfrm>
            <a:off x="460740" y="2441959"/>
            <a:ext cx="3887786" cy="228814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6"/>
          <p:cNvSpPr txBox="1"/>
          <p:nvPr/>
        </p:nvSpPr>
        <p:spPr>
          <a:xfrm>
            <a:off x="67673" y="5304962"/>
            <a:ext cx="44021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Predicting temperature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7997825" y="643186"/>
            <a:ext cx="38354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6"/>
          <p:cNvSpPr txBox="1"/>
          <p:nvPr/>
        </p:nvSpPr>
        <p:spPr>
          <a:xfrm>
            <a:off x="4469811" y="5304962"/>
            <a:ext cx="39592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Predicting House Prices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6" descr="Machine Learning- Predicting House prices with Regression | by Pritha Saha  | Towards Data Sci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9361" y="2441326"/>
            <a:ext cx="3180127" cy="2387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6" descr="The battle for listings and stock market reforms: evolution or revolution?  | International Financial Law Review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49481" y="2441960"/>
            <a:ext cx="3228039" cy="238658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/>
          <p:cNvSpPr txBox="1"/>
          <p:nvPr/>
        </p:nvSpPr>
        <p:spPr>
          <a:xfrm>
            <a:off x="8447087" y="5089519"/>
            <a:ext cx="338613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Predicting Stock Market Changes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5199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Supervised Learning Examples:</a:t>
            </a:r>
            <a:endParaRPr/>
          </a:p>
        </p:txBody>
      </p:sp>
      <p:sp>
        <p:nvSpPr>
          <p:cNvPr id="152" name="Google Shape;152;p7"/>
          <p:cNvSpPr txBox="1"/>
          <p:nvPr/>
        </p:nvSpPr>
        <p:spPr>
          <a:xfrm>
            <a:off x="7997825" y="643186"/>
            <a:ext cx="38354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3200" b="0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7" descr="Is there a robot doctor in the house? | Business | The Sunday Times"/>
          <p:cNvPicPr preferRelativeResize="0"/>
          <p:nvPr/>
        </p:nvPicPr>
        <p:blipFill rotWithShape="1">
          <a:blip r:embed="rId3">
            <a:alphaModFix/>
          </a:blip>
          <a:srcRect l="12525" r="12248"/>
          <a:stretch/>
        </p:blipFill>
        <p:spPr>
          <a:xfrm>
            <a:off x="657225" y="2702212"/>
            <a:ext cx="2886075" cy="268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7" descr="5 Steps To Fix Yahoo Mail Spam Filter | 1-888-393-1373 | Block Junk Emai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9856" y="2885099"/>
            <a:ext cx="2449111" cy="231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7" descr="Cat Dog Deep Learning - Dog Idea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76367" y="2316920"/>
            <a:ext cx="4653658" cy="323170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 txBox="1"/>
          <p:nvPr/>
        </p:nvSpPr>
        <p:spPr>
          <a:xfrm>
            <a:off x="285160" y="5561042"/>
            <a:ext cx="3630203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Medical diagnosis (disease classification)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 txBox="1"/>
          <p:nvPr/>
        </p:nvSpPr>
        <p:spPr>
          <a:xfrm>
            <a:off x="4101756" y="5548628"/>
            <a:ext cx="324667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Email classification</a:t>
            </a:r>
            <a:b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(Spam/not spam)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 txBox="1"/>
          <p:nvPr/>
        </p:nvSpPr>
        <p:spPr>
          <a:xfrm>
            <a:off x="7793830" y="5776485"/>
            <a:ext cx="324667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Image classification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Types of machine learning:</a:t>
            </a:r>
            <a:br>
              <a:rPr lang="en-US"/>
            </a:br>
            <a:r>
              <a:rPr lang="en-US"/>
              <a:t>(2) Unsupervised Learning</a:t>
            </a:r>
            <a:endParaRPr/>
          </a:p>
        </p:txBody>
      </p:sp>
      <p:sp>
        <p:nvSpPr>
          <p:cNvPr id="164" name="Google Shape;164;p8"/>
          <p:cNvSpPr txBox="1"/>
          <p:nvPr/>
        </p:nvSpPr>
        <p:spPr>
          <a:xfrm>
            <a:off x="838200" y="3514725"/>
            <a:ext cx="966311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</a:t>
            </a:r>
            <a:r>
              <a:rPr lang="en-US" sz="32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Input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n-US" sz="32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known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 performs a task with the input such as:</a:t>
            </a:r>
            <a:endParaRPr/>
          </a:p>
          <a:p>
            <a:pPr marL="971550" marR="0" lvl="1" indent="-5143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Noto Sans Symbols"/>
              <a:buChar char="⮚"/>
            </a:pPr>
            <a:r>
              <a:rPr lang="en-US" sz="32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Grouping</a:t>
            </a:r>
            <a:r>
              <a:rPr lang="en-US" sz="32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 objects together (</a:t>
            </a:r>
            <a:r>
              <a:rPr lang="en-US" sz="32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sp>
        <p:nvSpPr>
          <p:cNvPr id="165" name="Google Shape;165;p8"/>
          <p:cNvSpPr/>
          <p:nvPr/>
        </p:nvSpPr>
        <p:spPr>
          <a:xfrm>
            <a:off x="7253288" y="1859756"/>
            <a:ext cx="1628775" cy="148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3200" b="1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9725026" y="1859756"/>
            <a:ext cx="1628774" cy="148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2400" b="1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/>
          <p:nvPr/>
        </p:nvSpPr>
        <p:spPr>
          <a:xfrm rot="6200126">
            <a:off x="9842576" y="2071449"/>
            <a:ext cx="1318816" cy="1117657"/>
          </a:xfrm>
          <a:prstGeom prst="noSmoking">
            <a:avLst>
              <a:gd name="adj" fmla="val 6233"/>
            </a:avLst>
          </a:prstGeom>
          <a:solidFill>
            <a:srgbClr val="F4B08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Unsupervised Learning Examples:</a:t>
            </a:r>
            <a:endParaRPr/>
          </a:p>
        </p:txBody>
      </p:sp>
      <p:sp>
        <p:nvSpPr>
          <p:cNvPr id="173" name="Google Shape;173;p9"/>
          <p:cNvSpPr txBox="1"/>
          <p:nvPr/>
        </p:nvSpPr>
        <p:spPr>
          <a:xfrm>
            <a:off x="8583612" y="648631"/>
            <a:ext cx="344646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3200" b="0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362" y="1701578"/>
            <a:ext cx="10963275" cy="42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9"/>
          <p:cNvSpPr txBox="1"/>
          <p:nvPr/>
        </p:nvSpPr>
        <p:spPr>
          <a:xfrm>
            <a:off x="614363" y="5688118"/>
            <a:ext cx="107394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Grouping similar images together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Types of machine learning:</a:t>
            </a:r>
            <a:br>
              <a:rPr lang="en-US"/>
            </a:br>
            <a:r>
              <a:rPr lang="en-US"/>
              <a:t>(3) Reinforcement Learning</a:t>
            </a:r>
            <a:endParaRPr/>
          </a:p>
        </p:txBody>
      </p:sp>
      <p:sp>
        <p:nvSpPr>
          <p:cNvPr id="181" name="Google Shape;181;p10"/>
          <p:cNvSpPr txBox="1"/>
          <p:nvPr/>
        </p:nvSpPr>
        <p:spPr>
          <a:xfrm>
            <a:off x="838200" y="4286250"/>
            <a:ext cx="9663113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Inside a simulation: An </a:t>
            </a:r>
            <a:r>
              <a:rPr lang="en-US" sz="32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learns a task by </a:t>
            </a:r>
            <a:r>
              <a:rPr lang="en-US" sz="32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interacting</a:t>
            </a:r>
            <a:r>
              <a:rPr lang="en-US" sz="32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the </a:t>
            </a:r>
            <a:r>
              <a:rPr lang="en-US" sz="32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using </a:t>
            </a:r>
            <a:r>
              <a:rPr lang="en-US" sz="32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trial and error</a:t>
            </a:r>
            <a:endParaRPr/>
          </a:p>
        </p:txBody>
      </p:sp>
      <p:sp>
        <p:nvSpPr>
          <p:cNvPr id="182" name="Google Shape;182;p10"/>
          <p:cNvSpPr/>
          <p:nvPr/>
        </p:nvSpPr>
        <p:spPr>
          <a:xfrm>
            <a:off x="5414963" y="1885950"/>
            <a:ext cx="4957762" cy="212883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10" descr="Robot icon Royalty Free Vector Image - VectorStock"/>
          <p:cNvPicPr preferRelativeResize="0"/>
          <p:nvPr/>
        </p:nvPicPr>
        <p:blipFill rotWithShape="1">
          <a:blip r:embed="rId3">
            <a:alphaModFix/>
          </a:blip>
          <a:srcRect l="16950" t="7941" r="12158" b="11508"/>
          <a:stretch/>
        </p:blipFill>
        <p:spPr>
          <a:xfrm>
            <a:off x="5639990" y="2383054"/>
            <a:ext cx="1159669" cy="159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0" descr="Brick Wall Icon Illustration 19499248 - Megapixl"/>
          <p:cNvPicPr preferRelativeResize="0"/>
          <p:nvPr/>
        </p:nvPicPr>
        <p:blipFill rotWithShape="1">
          <a:blip r:embed="rId4">
            <a:alphaModFix/>
          </a:blip>
          <a:srcRect l="13799" t="12816" r="16360" b="11037"/>
          <a:stretch/>
        </p:blipFill>
        <p:spPr>
          <a:xfrm>
            <a:off x="7215187" y="1985964"/>
            <a:ext cx="1385887" cy="1443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0" descr="Door 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01110" y="2064544"/>
            <a:ext cx="1285874" cy="1285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0"/>
          <p:cNvSpPr/>
          <p:nvPr/>
        </p:nvSpPr>
        <p:spPr>
          <a:xfrm>
            <a:off x="6879431" y="3178085"/>
            <a:ext cx="3028950" cy="583100"/>
          </a:xfrm>
          <a:prstGeom prst="bentUpArrow">
            <a:avLst>
              <a:gd name="adj1" fmla="val 25000"/>
              <a:gd name="adj2" fmla="val 50000"/>
              <a:gd name="adj3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0"/>
          <p:cNvSpPr txBox="1"/>
          <p:nvPr/>
        </p:nvSpPr>
        <p:spPr>
          <a:xfrm>
            <a:off x="5414963" y="1874928"/>
            <a:ext cx="1270396" cy="37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  <a:endParaRPr sz="18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06F5D4C2-5F4F-DB96-BFD7-E78679C86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E6827257-A8F3-DBBC-CBAE-DDC4538F65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Pandas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61B391-CE79-B03C-1E47-5EB4B2EC9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082" y="1477261"/>
            <a:ext cx="10537692" cy="474414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A448B6-2DCB-069D-7C3F-44B236FCC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643" y="2802824"/>
            <a:ext cx="6173061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99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Reinforcement Learning Examples:</a:t>
            </a:r>
            <a:endParaRPr/>
          </a:p>
        </p:txBody>
      </p:sp>
      <p:pic>
        <p:nvPicPr>
          <p:cNvPr id="193" name="Google Shape;193;p11" descr="Endurance – A new racing game for your MSX is a must-have in any retro  gamer's collection! – Vintage is the New Old, Retro Games News, Retro  Gaming, Retro Comput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562" y="1690688"/>
            <a:ext cx="4891088" cy="3668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1" descr="Gy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0387" y="1690688"/>
            <a:ext cx="3495676" cy="349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1"/>
          <p:cNvSpPr txBox="1"/>
          <p:nvPr/>
        </p:nvSpPr>
        <p:spPr>
          <a:xfrm>
            <a:off x="1385941" y="5491478"/>
            <a:ext cx="42623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Learning to play a game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1"/>
          <p:cNvSpPr txBox="1"/>
          <p:nvPr/>
        </p:nvSpPr>
        <p:spPr>
          <a:xfrm>
            <a:off x="6527060" y="5491478"/>
            <a:ext cx="42623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Learning how to walk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Reinforcement Learning Examples:</a:t>
            </a:r>
            <a:endParaRPr/>
          </a:p>
        </p:txBody>
      </p:sp>
      <p:sp>
        <p:nvSpPr>
          <p:cNvPr id="202" name="Google Shape;202;p12"/>
          <p:cNvSpPr txBox="1"/>
          <p:nvPr/>
        </p:nvSpPr>
        <p:spPr>
          <a:xfrm>
            <a:off x="1385941" y="5491478"/>
            <a:ext cx="426233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Learning to control a robotic arm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2"/>
          <p:cNvSpPr txBox="1"/>
          <p:nvPr/>
        </p:nvSpPr>
        <p:spPr>
          <a:xfrm>
            <a:off x="6527060" y="5706921"/>
            <a:ext cx="42623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Autonomous drone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12" descr="gym-gazebo2 toolkit uses ROS 2 and Gazebo for reinforcement learning"/>
          <p:cNvPicPr preferRelativeResize="0"/>
          <p:nvPr/>
        </p:nvPicPr>
        <p:blipFill rotWithShape="1">
          <a:blip r:embed="rId3">
            <a:alphaModFix/>
          </a:blip>
          <a:srcRect l="34466" t="15694" r="5299" b="14097"/>
          <a:stretch/>
        </p:blipFill>
        <p:spPr>
          <a:xfrm>
            <a:off x="1833769" y="2371089"/>
            <a:ext cx="3814502" cy="250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2" descr="Autonomous Drone Flies with Centimeter-Level Accuracy | Electronic Design"/>
          <p:cNvPicPr preferRelativeResize="0"/>
          <p:nvPr/>
        </p:nvPicPr>
        <p:blipFill rotWithShape="1">
          <a:blip r:embed="rId4">
            <a:alphaModFix/>
          </a:blip>
          <a:srcRect l="13704" t="17126" r="23405" b="17596"/>
          <a:stretch/>
        </p:blipFill>
        <p:spPr>
          <a:xfrm>
            <a:off x="6527060" y="2285365"/>
            <a:ext cx="460057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Dataset (Structured data)</a:t>
            </a:r>
            <a:endParaRPr/>
          </a:p>
        </p:txBody>
      </p:sp>
      <p:graphicFrame>
        <p:nvGraphicFramePr>
          <p:cNvPr id="211" name="Google Shape;211;p13"/>
          <p:cNvGraphicFramePr/>
          <p:nvPr/>
        </p:nvGraphicFramePr>
        <p:xfrm>
          <a:off x="2932113" y="2948515"/>
          <a:ext cx="6454750" cy="2494340"/>
        </p:xfrm>
        <a:graphic>
          <a:graphicData uri="http://schemas.openxmlformats.org/drawingml/2006/table">
            <a:tbl>
              <a:tblPr firstRow="1" bandRow="1">
                <a:noFill/>
                <a:tableStyleId>{2FF09144-380A-4B63-9345-362E57CDA918}</a:tableStyleId>
              </a:tblPr>
              <a:tblGrid>
                <a:gridCol w="123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5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house age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distance to nearest MRT Station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Convenience Stores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price per unit area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84.88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37.9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19.5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306.59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42.2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13.3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561.98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47.3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390.57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54.8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7.1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2175.03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32.1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2" name="Google Shape;212;p13"/>
          <p:cNvSpPr/>
          <p:nvPr/>
        </p:nvSpPr>
        <p:spPr>
          <a:xfrm rot="5400000">
            <a:off x="5236369" y="92870"/>
            <a:ext cx="371477" cy="4957765"/>
          </a:xfrm>
          <a:prstGeom prst="leftBrace">
            <a:avLst>
              <a:gd name="adj1" fmla="val 24679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3"/>
          <p:cNvSpPr/>
          <p:nvPr/>
        </p:nvSpPr>
        <p:spPr>
          <a:xfrm rot="5400000">
            <a:off x="8434387" y="1995489"/>
            <a:ext cx="371477" cy="1152527"/>
          </a:xfrm>
          <a:prstGeom prst="leftBrace">
            <a:avLst>
              <a:gd name="adj1" fmla="val 24679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3"/>
          <p:cNvSpPr txBox="1"/>
          <p:nvPr/>
        </p:nvSpPr>
        <p:spPr>
          <a:xfrm>
            <a:off x="4057650" y="1853685"/>
            <a:ext cx="29432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Inputs (features/attributes)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3"/>
          <p:cNvSpPr txBox="1"/>
          <p:nvPr/>
        </p:nvSpPr>
        <p:spPr>
          <a:xfrm>
            <a:off x="7658100" y="1853685"/>
            <a:ext cx="24145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desired output (target)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3"/>
          <p:cNvSpPr/>
          <p:nvPr/>
        </p:nvSpPr>
        <p:spPr>
          <a:xfrm>
            <a:off x="2814638" y="4714875"/>
            <a:ext cx="6381751" cy="357188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7" name="Google Shape;217;p13"/>
          <p:cNvCxnSpPr/>
          <p:nvPr/>
        </p:nvCxnSpPr>
        <p:spPr>
          <a:xfrm flipH="1">
            <a:off x="2100263" y="4843463"/>
            <a:ext cx="714375" cy="228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8" name="Google Shape;218;p13"/>
          <p:cNvSpPr txBox="1"/>
          <p:nvPr/>
        </p:nvSpPr>
        <p:spPr>
          <a:xfrm>
            <a:off x="585789" y="4431804"/>
            <a:ext cx="175736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row is called sample,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instance,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pattern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3"/>
          <p:cNvSpPr txBox="1"/>
          <p:nvPr/>
        </p:nvSpPr>
        <p:spPr>
          <a:xfrm>
            <a:off x="4276725" y="6029326"/>
            <a:ext cx="79152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Examples of structured data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Excel files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US" sz="24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SQL databases</a:t>
            </a:r>
            <a:endParaRPr sz="24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Unstructured data</a:t>
            </a:r>
            <a:endParaRPr/>
          </a:p>
        </p:txBody>
      </p:sp>
      <p:pic>
        <p:nvPicPr>
          <p:cNvPr id="225" name="Google Shape;225;p14" descr="HTML file with code symbol - Free interface ic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99576" y="2226467"/>
            <a:ext cx="2292350" cy="22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4" descr="Document Icon, Transparent Document.PNG Images &amp; Vector - FreeIcons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7323" y="2362990"/>
            <a:ext cx="2019302" cy="2019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4" descr="Image icon - Free download on Iconfind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5325" y="2094703"/>
            <a:ext cx="2555876" cy="2555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4" descr="Free Icon | Speaker interface audio symbo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65546" y="2362990"/>
            <a:ext cx="2028826" cy="202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Machine Learning Models (examples)</a:t>
            </a:r>
            <a:endParaRPr/>
          </a:p>
        </p:txBody>
      </p:sp>
      <p:grpSp>
        <p:nvGrpSpPr>
          <p:cNvPr id="234" name="Google Shape;234;p15"/>
          <p:cNvGrpSpPr/>
          <p:nvPr/>
        </p:nvGrpSpPr>
        <p:grpSpPr>
          <a:xfrm>
            <a:off x="2641599" y="1817422"/>
            <a:ext cx="6908801" cy="4318001"/>
            <a:chOff x="609599" y="2909"/>
            <a:chExt cx="6908801" cy="4318001"/>
          </a:xfrm>
        </p:grpSpPr>
        <p:sp>
          <p:nvSpPr>
            <p:cNvPr id="235" name="Google Shape;235;p15"/>
            <p:cNvSpPr/>
            <p:nvPr/>
          </p:nvSpPr>
          <p:spPr>
            <a:xfrm>
              <a:off x="609599" y="2909"/>
              <a:ext cx="2159000" cy="1295400"/>
            </a:xfrm>
            <a:prstGeom prst="rect">
              <a:avLst/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 txBox="1"/>
            <p:nvPr/>
          </p:nvSpPr>
          <p:spPr>
            <a:xfrm>
              <a:off x="609599" y="2909"/>
              <a:ext cx="2159000" cy="12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Linear/Non-linear regression</a:t>
              </a:r>
              <a:endPara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2984499" y="2909"/>
              <a:ext cx="2159000" cy="1295400"/>
            </a:xfrm>
            <a:prstGeom prst="rect">
              <a:avLst/>
            </a:prstGeom>
            <a:gradFill>
              <a:gsLst>
                <a:gs pos="0">
                  <a:srgbClr val="5E9AC6"/>
                </a:gs>
                <a:gs pos="50000">
                  <a:srgbClr val="3B90C6"/>
                </a:gs>
                <a:gs pos="100000">
                  <a:srgbClr val="2E7FB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 txBox="1"/>
            <p:nvPr/>
          </p:nvSpPr>
          <p:spPr>
            <a:xfrm>
              <a:off x="2984499" y="2909"/>
              <a:ext cx="2159000" cy="12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Logistic regression</a:t>
              </a:r>
              <a:endPara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5359400" y="2909"/>
              <a:ext cx="2159000" cy="1295400"/>
            </a:xfrm>
            <a:prstGeom prst="rect">
              <a:avLst/>
            </a:prstGeom>
            <a:gradFill>
              <a:gsLst>
                <a:gs pos="0">
                  <a:srgbClr val="5EB6C4"/>
                </a:gs>
                <a:gs pos="50000">
                  <a:srgbClr val="3BB1C3"/>
                </a:gs>
                <a:gs pos="100000">
                  <a:srgbClr val="2EA1B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 txBox="1"/>
            <p:nvPr/>
          </p:nvSpPr>
          <p:spPr>
            <a:xfrm>
              <a:off x="5359400" y="2909"/>
              <a:ext cx="2159000" cy="12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Naïve Bayes Classifier</a:t>
              </a:r>
              <a:endPara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609599" y="1514209"/>
              <a:ext cx="2159000" cy="1295400"/>
            </a:xfrm>
            <a:prstGeom prst="rect">
              <a:avLst/>
            </a:prstGeom>
            <a:gradFill>
              <a:gsLst>
                <a:gs pos="0">
                  <a:srgbClr val="5DC3B5"/>
                </a:gs>
                <a:gs pos="50000">
                  <a:srgbClr val="3AC1B0"/>
                </a:gs>
                <a:gs pos="100000">
                  <a:srgbClr val="2FAF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 txBox="1"/>
            <p:nvPr/>
          </p:nvSpPr>
          <p:spPr>
            <a:xfrm>
              <a:off x="609599" y="1514209"/>
              <a:ext cx="2159000" cy="12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 Nearest Neighbors</a:t>
              </a:r>
              <a:endPara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2984499" y="1514209"/>
              <a:ext cx="2159000" cy="1295400"/>
            </a:xfrm>
            <a:prstGeom prst="rect">
              <a:avLst/>
            </a:prstGeom>
            <a:gradFill>
              <a:gsLst>
                <a:gs pos="0">
                  <a:srgbClr val="5DC098"/>
                </a:gs>
                <a:gs pos="50000">
                  <a:srgbClr val="3EBB8C"/>
                </a:gs>
                <a:gs pos="100000">
                  <a:srgbClr val="31AB7D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 txBox="1"/>
            <p:nvPr/>
          </p:nvSpPr>
          <p:spPr>
            <a:xfrm>
              <a:off x="2984499" y="1514209"/>
              <a:ext cx="2159000" cy="12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Decision Tree</a:t>
              </a:r>
              <a:endPara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5359400" y="1514209"/>
              <a:ext cx="2159000" cy="1295400"/>
            </a:xfrm>
            <a:prstGeom prst="rect">
              <a:avLst/>
            </a:prstGeom>
            <a:gradFill>
              <a:gsLst>
                <a:gs pos="0">
                  <a:srgbClr val="5DBE7D"/>
                </a:gs>
                <a:gs pos="50000">
                  <a:srgbClr val="3DBA6A"/>
                </a:gs>
                <a:gs pos="100000">
                  <a:srgbClr val="31A95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 txBox="1"/>
            <p:nvPr/>
          </p:nvSpPr>
          <p:spPr>
            <a:xfrm>
              <a:off x="5359400" y="1514209"/>
              <a:ext cx="2159000" cy="12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Random Forest</a:t>
              </a:r>
              <a:endPara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609599" y="3025510"/>
              <a:ext cx="2159000" cy="1295400"/>
            </a:xfrm>
            <a:prstGeom prst="rect">
              <a:avLst/>
            </a:prstGeom>
            <a:gradFill>
              <a:gsLst>
                <a:gs pos="0">
                  <a:srgbClr val="5EBA65"/>
                </a:gs>
                <a:gs pos="50000">
                  <a:srgbClr val="3EB64A"/>
                </a:gs>
                <a:gs pos="100000">
                  <a:srgbClr val="32A5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 txBox="1"/>
            <p:nvPr/>
          </p:nvSpPr>
          <p:spPr>
            <a:xfrm>
              <a:off x="609599" y="3025510"/>
              <a:ext cx="2159000" cy="12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Support Vector Machine</a:t>
              </a:r>
              <a:endPara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2984499" y="3025510"/>
              <a:ext cx="2159000" cy="1295400"/>
            </a:xfrm>
            <a:prstGeom prst="rect">
              <a:avLst/>
            </a:prstGeom>
            <a:gradFill>
              <a:gsLst>
                <a:gs pos="0">
                  <a:srgbClr val="68B75F"/>
                </a:gs>
                <a:gs pos="50000">
                  <a:srgbClr val="4FB240"/>
                </a:gs>
                <a:gs pos="100000">
                  <a:srgbClr val="42A13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 txBox="1"/>
            <p:nvPr/>
          </p:nvSpPr>
          <p:spPr>
            <a:xfrm>
              <a:off x="2984499" y="3025510"/>
              <a:ext cx="2159000" cy="12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Ensemble Models</a:t>
              </a:r>
              <a:endPara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5359400" y="3025510"/>
              <a:ext cx="2159000" cy="1295400"/>
            </a:xfrm>
            <a:prstGeom prst="rect">
              <a:avLst/>
            </a:prstGeom>
            <a:gradFill>
              <a:gsLst>
                <a:gs pos="0">
                  <a:srgbClr val="7EB45F"/>
                </a:gs>
                <a:gs pos="50000">
                  <a:srgbClr val="6EAE41"/>
                </a:gs>
                <a:gs pos="100000">
                  <a:srgbClr val="5F9E3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 txBox="1"/>
            <p:nvPr/>
          </p:nvSpPr>
          <p:spPr>
            <a:xfrm>
              <a:off x="5359400" y="3025510"/>
              <a:ext cx="2159000" cy="12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Neural Network</a:t>
              </a:r>
              <a:endPara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36299" y="503819"/>
            <a:ext cx="7872412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b="1" dirty="0">
                <a:solidFill>
                  <a:srgbClr val="0070C0"/>
                </a:solidFill>
              </a:rPr>
              <a:t>Machine learning engineering</a:t>
            </a:r>
            <a:endParaRPr lang="ar-EG" sz="3200" b="1" dirty="0">
              <a:solidFill>
                <a:srgbClr val="0070C0"/>
              </a:solidFill>
            </a:endParaRPr>
          </a:p>
        </p:txBody>
      </p:sp>
      <p:pic>
        <p:nvPicPr>
          <p:cNvPr id="15" name="Picture 14" descr="Neural - Free computer icons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060" y="3198481"/>
            <a:ext cx="956426" cy="95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Marketing clipart business organization, Marketing business organization  Transparent FREE for download on WebStockReview 20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235" y="3011585"/>
            <a:ext cx="2026284" cy="135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 descr="Software Testing and Quality Assurance - Codingza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390" y="3338190"/>
            <a:ext cx="956426" cy="95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4" descr="Free icon &quot;Gear icon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480" y="3198481"/>
            <a:ext cx="1295584" cy="129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36299" y="4249911"/>
            <a:ext cx="200097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>
                <a:solidFill>
                  <a:srgbClr val="7030A0"/>
                </a:solidFill>
              </a:rPr>
              <a:t>Understanding objective</a:t>
            </a:r>
            <a:endParaRPr lang="ar-EG" b="1" dirty="0">
              <a:solidFill>
                <a:srgbClr val="7030A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59438" y="4239592"/>
            <a:ext cx="200097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>
                <a:solidFill>
                  <a:srgbClr val="7030A0"/>
                </a:solidFill>
              </a:rPr>
              <a:t>Building machine learning model</a:t>
            </a:r>
            <a:endParaRPr lang="ar-EG" b="1" dirty="0">
              <a:solidFill>
                <a:srgbClr val="7030A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91720" y="4404006"/>
            <a:ext cx="16231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>
                <a:solidFill>
                  <a:srgbClr val="7030A0"/>
                </a:solidFill>
              </a:rPr>
              <a:t>Model testing</a:t>
            </a:r>
            <a:endParaRPr lang="ar-EG" b="1" dirty="0">
              <a:solidFill>
                <a:srgbClr val="7030A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216768" y="4362441"/>
            <a:ext cx="16231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>
                <a:solidFill>
                  <a:srgbClr val="7030A0"/>
                </a:solidFill>
              </a:rPr>
              <a:t>Model deployment</a:t>
            </a:r>
            <a:endParaRPr lang="ar-EG" b="1" dirty="0">
              <a:solidFill>
                <a:srgbClr val="7030A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3344084" y="3807822"/>
            <a:ext cx="6792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744224" y="3807822"/>
            <a:ext cx="6792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545368" y="3807822"/>
            <a:ext cx="6792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4943" y="226581"/>
            <a:ext cx="160972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56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dataset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752740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We can download free data from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l" rtl="0">
              <a:buFont typeface="+mj-lt"/>
              <a:buAutoNum type="arabicPeriod"/>
            </a:pPr>
            <a:r>
              <a:rPr lang="en-US" dirty="0"/>
              <a:t>UCI Machine Learning Repository:</a:t>
            </a:r>
            <a:br>
              <a:rPr lang="en-US" dirty="0"/>
            </a:br>
            <a:r>
              <a:rPr lang="en-US" dirty="0">
                <a:hlinkClick r:id="rId2"/>
              </a:rPr>
              <a:t>https://archive.ics.uci.edu/ml/datasets.php</a:t>
            </a:r>
            <a:endParaRPr lang="en-US" dirty="0"/>
          </a:p>
          <a:p>
            <a:pPr marL="514350" indent="-514350" algn="l" rtl="0">
              <a:buFont typeface="+mj-lt"/>
              <a:buAutoNum type="arabicPeriod"/>
            </a:pPr>
            <a:r>
              <a:rPr lang="en-US" dirty="0" err="1"/>
              <a:t>Kaggle</a:t>
            </a:r>
            <a:r>
              <a:rPr lang="en-US" dirty="0"/>
              <a:t> datasets: </a:t>
            </a:r>
            <a:br>
              <a:rPr lang="en-US" dirty="0"/>
            </a:br>
            <a:r>
              <a:rPr lang="en-US" dirty="0">
                <a:hlinkClick r:id="rId3"/>
              </a:rPr>
              <a:t>https://www.kaggle.com/datasets</a:t>
            </a:r>
            <a:endParaRPr lang="en-US" dirty="0"/>
          </a:p>
          <a:p>
            <a:pPr marL="514350" indent="-514350" algn="l" rtl="0">
              <a:buFont typeface="+mj-lt"/>
              <a:buAutoNum type="arabicPeriod"/>
            </a:pPr>
            <a:r>
              <a:rPr lang="en-US" dirty="0"/>
              <a:t>Google dataset search: </a:t>
            </a:r>
            <a:br>
              <a:rPr lang="en-US" dirty="0"/>
            </a:br>
            <a:r>
              <a:rPr lang="en-US" dirty="0">
                <a:hlinkClick r:id="rId4"/>
              </a:rPr>
              <a:t>https://datasetsearch.research.google.com/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134027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spcBef>
                <a:spcPct val="0"/>
              </a:spcBef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UCI Machine Learning Repository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480687-4EC6-46B4-8F0C-9A028213A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4" y="1408934"/>
            <a:ext cx="11449808" cy="518359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516FEB-4DB7-4B37-A7F4-5848EB8EC6AA}"/>
              </a:ext>
            </a:extLst>
          </p:cNvPr>
          <p:cNvCxnSpPr/>
          <p:nvPr/>
        </p:nvCxnSpPr>
        <p:spPr>
          <a:xfrm>
            <a:off x="8665698" y="2715065"/>
            <a:ext cx="16459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reflection blurRad="6350" stA="50000" endA="300" endPos="38500" dist="50800" dir="5400000" sy="-100000" algn="bl" rotWithShape="0"/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AA15059-10A7-41BC-8185-E56FA32FD924}"/>
              </a:ext>
            </a:extLst>
          </p:cNvPr>
          <p:cNvSpPr/>
          <p:nvPr/>
        </p:nvSpPr>
        <p:spPr>
          <a:xfrm>
            <a:off x="10255348" y="2328203"/>
            <a:ext cx="1512109" cy="77372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29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 with low confidence">
            <a:extLst>
              <a:ext uri="{FF2B5EF4-FFF2-40B4-BE49-F238E27FC236}">
                <a16:creationId xmlns:a16="http://schemas.microsoft.com/office/drawing/2014/main" id="{42A9EE63-710B-4EE0-B638-071F990F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2540"/>
            <a:ext cx="11426613" cy="517054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D4360C-17C2-4A09-B360-8A8801053454}"/>
              </a:ext>
            </a:extLst>
          </p:cNvPr>
          <p:cNvCxnSpPr>
            <a:cxnSpLocks/>
          </p:cNvCxnSpPr>
          <p:nvPr/>
        </p:nvCxnSpPr>
        <p:spPr>
          <a:xfrm flipH="1">
            <a:off x="1209822" y="2729465"/>
            <a:ext cx="731520" cy="4220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C7FA211D-83C0-46AF-9C5D-A3F59D9A713F}"/>
              </a:ext>
            </a:extLst>
          </p:cNvPr>
          <p:cNvSpPr/>
          <p:nvPr/>
        </p:nvSpPr>
        <p:spPr>
          <a:xfrm>
            <a:off x="-548640" y="2940482"/>
            <a:ext cx="2349305" cy="324260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49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520BC491-AC53-4F95-B40E-0DFEB311A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4FA518D7-04C9-AC42-13A7-111D2ADAB2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Pandas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081249-8F06-CEA5-9A56-45AC5107C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2456" y="1690688"/>
            <a:ext cx="4013679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84EC9F-A650-5CB5-7430-C6260E517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582" y="1690688"/>
            <a:ext cx="5506218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152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789D34-73CC-4ACC-B38B-98D8ACDC7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58" y="425548"/>
            <a:ext cx="11787684" cy="60737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F7F30A-EF49-45A1-A3C8-3160263F9448}"/>
              </a:ext>
            </a:extLst>
          </p:cNvPr>
          <p:cNvCxnSpPr>
            <a:stCxn id="5" idx="1"/>
          </p:cNvCxnSpPr>
          <p:nvPr/>
        </p:nvCxnSpPr>
        <p:spPr>
          <a:xfrm flipV="1">
            <a:off x="202158" y="2644726"/>
            <a:ext cx="1078002" cy="8176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662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8F3A172F-F49C-4B6A-B041-3B41687E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19" y="590843"/>
            <a:ext cx="10905066" cy="6161649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A3585589-D782-4F4C-A28B-174486E83229}"/>
              </a:ext>
            </a:extLst>
          </p:cNvPr>
          <p:cNvSpPr/>
          <p:nvPr/>
        </p:nvSpPr>
        <p:spPr>
          <a:xfrm>
            <a:off x="1716258" y="1983545"/>
            <a:ext cx="787791" cy="28135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0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spcBef>
                <a:spcPct val="0"/>
              </a:spcBef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Kaggle datasets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57" t="9595" r="2494" b="5363"/>
          <a:stretch/>
        </p:blipFill>
        <p:spPr>
          <a:xfrm>
            <a:off x="126611" y="1595611"/>
            <a:ext cx="11486102" cy="499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041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9E8C4AAD-6FFD-4B43-9158-1743D7C66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722"/>
            <a:ext cx="12347177" cy="598784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B3BADA-7E45-4B71-B003-D85DAC2C1FDD}"/>
              </a:ext>
            </a:extLst>
          </p:cNvPr>
          <p:cNvCxnSpPr/>
          <p:nvPr/>
        </p:nvCxnSpPr>
        <p:spPr>
          <a:xfrm flipV="1">
            <a:off x="7610168" y="3760839"/>
            <a:ext cx="796413" cy="8701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252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28766C-D16D-4BC0-AF09-4E3BE602F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76666"/>
            <a:ext cx="11548533" cy="551159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E3E4CA9-DE7F-4FA8-8A53-7E9AEEC799BE}"/>
              </a:ext>
            </a:extLst>
          </p:cNvPr>
          <p:cNvSpPr/>
          <p:nvPr/>
        </p:nvSpPr>
        <p:spPr>
          <a:xfrm>
            <a:off x="7146388" y="2729132"/>
            <a:ext cx="1716258" cy="125202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6854F9-1FA0-4800-9B1B-7711E5CE0B90}"/>
              </a:ext>
            </a:extLst>
          </p:cNvPr>
          <p:cNvCxnSpPr/>
          <p:nvPr/>
        </p:nvCxnSpPr>
        <p:spPr>
          <a:xfrm>
            <a:off x="1533378" y="4459458"/>
            <a:ext cx="2025748" cy="11816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872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spcBef>
                <a:spcPct val="0"/>
              </a:spcBef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Google dataset search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094" r="4156" b="6020"/>
          <a:stretch/>
        </p:blipFill>
        <p:spPr>
          <a:xfrm>
            <a:off x="212040" y="1675227"/>
            <a:ext cx="11422965" cy="48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05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8C1ACFC3-E67D-8E04-9286-E0937DAB5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C9254D2F-2245-F38E-8B78-CC56E93B42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Pandas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96C7A2-624C-0658-74BC-CE194F840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2287" y="585216"/>
            <a:ext cx="4278906" cy="588746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521F25-8762-3DED-BADE-8150B4FD1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117" y="365125"/>
            <a:ext cx="4581525" cy="632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62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1CD85896-E360-88AF-4631-B2939982F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5276645E-B6F2-F20D-4E89-1F580AEB1A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Pandas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49E97C-1065-5B6D-4B5D-C5B5CD3BD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83407" y="0"/>
            <a:ext cx="4834130" cy="664051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C4D0AF-CFA3-4FC0-C42C-EA3E3F8EE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833" y="2163113"/>
            <a:ext cx="4182059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74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FE5CC146-5DDB-2EAB-BA72-E8B7CD786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D1D0EE7E-0F9C-C6DA-B543-3D55AA16B5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Pandas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DC183C-D4B2-6D04-A042-36286A0BA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272" y="1440670"/>
            <a:ext cx="5660963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059A1E-D741-DE57-DF7E-599FA7771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277" y="0"/>
            <a:ext cx="4077269" cy="5792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14115A-C325-FA0B-D219-D748DE34D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7645" y="4318308"/>
            <a:ext cx="5126736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89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D230C855-E128-3BDF-1090-B85D36C17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EF14AE8C-B013-0639-2C6B-C1269D056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Pandas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9C0844-CAEA-3BD7-E51C-F53881A85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690688"/>
            <a:ext cx="8601458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212338-D24C-6739-190A-72F074590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007" y="2762794"/>
            <a:ext cx="4096322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13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BBB126EB-3232-DE5E-9991-6A313A60B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298BA361-459E-8053-7C17-5DF8FE9F3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Pandas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08004B-5819-7B7D-A362-CA02E201B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367855"/>
            <a:ext cx="5327904" cy="525303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59A800-A23B-5424-5770-CDA5EFF40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904" y="371619"/>
            <a:ext cx="2591162" cy="6249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71AA9A-24FF-4366-3373-2B8272397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2880" y="885470"/>
            <a:ext cx="3515216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61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</TotalTime>
  <Words>393</Words>
  <Application>Microsoft Office PowerPoint</Application>
  <PresentationFormat>Widescreen</PresentationFormat>
  <Paragraphs>116</Paragraphs>
  <Slides>45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Noto Sans Symbols</vt:lpstr>
      <vt:lpstr>Office Theme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matplotlib</vt:lpstr>
      <vt:lpstr>matplotlib</vt:lpstr>
      <vt:lpstr>matplotlib</vt:lpstr>
      <vt:lpstr>matplotlib</vt:lpstr>
      <vt:lpstr>matplotlib</vt:lpstr>
      <vt:lpstr>Machine learning</vt:lpstr>
      <vt:lpstr>What is machine learning</vt:lpstr>
      <vt:lpstr>Types of machine learning: (1) Supervised Learning</vt:lpstr>
      <vt:lpstr>Supervised Learning Examples:</vt:lpstr>
      <vt:lpstr>Supervised Learning Examples:</vt:lpstr>
      <vt:lpstr>Types of machine learning: (2) Unsupervised Learning</vt:lpstr>
      <vt:lpstr>Unsupervised Learning Examples:</vt:lpstr>
      <vt:lpstr>Types of machine learning: (3) Reinforcement Learning</vt:lpstr>
      <vt:lpstr>Reinforcement Learning Examples:</vt:lpstr>
      <vt:lpstr>Reinforcement Learning Examples:</vt:lpstr>
      <vt:lpstr>Dataset (Structured data)</vt:lpstr>
      <vt:lpstr>Unstructured data</vt:lpstr>
      <vt:lpstr>Machine Learning Models (examples)</vt:lpstr>
      <vt:lpstr>PowerPoint Presentation</vt:lpstr>
      <vt:lpstr>Getting dataset</vt:lpstr>
      <vt:lpstr>We can download free data from</vt:lpstr>
      <vt:lpstr>UCI Machine Learning Repository</vt:lpstr>
      <vt:lpstr>PowerPoint Presentation</vt:lpstr>
      <vt:lpstr>PowerPoint Presentation</vt:lpstr>
      <vt:lpstr>PowerPoint Presentation</vt:lpstr>
      <vt:lpstr>Kaggle datasets</vt:lpstr>
      <vt:lpstr>PowerPoint Presentation</vt:lpstr>
      <vt:lpstr>PowerPoint Presentation</vt:lpstr>
      <vt:lpstr>Google dataset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abdulwahab</dc:creator>
  <cp:lastModifiedBy>hossam180099@fci.bu.edu.eg</cp:lastModifiedBy>
  <cp:revision>6</cp:revision>
  <dcterms:created xsi:type="dcterms:W3CDTF">2021-03-30T14:27:05Z</dcterms:created>
  <dcterms:modified xsi:type="dcterms:W3CDTF">2024-02-24T13:09:31Z</dcterms:modified>
</cp:coreProperties>
</file>